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3" r:id="rId6"/>
    <p:sldId id="264" r:id="rId7"/>
    <p:sldId id="261" r:id="rId8"/>
    <p:sldId id="265" r:id="rId9"/>
    <p:sldId id="262" r:id="rId10"/>
    <p:sldId id="266" r:id="rId11"/>
    <p:sldId id="267" r:id="rId12"/>
    <p:sldId id="268" r:id="rId13"/>
    <p:sldId id="271" r:id="rId14"/>
    <p:sldId id="272" r:id="rId15"/>
    <p:sldId id="273" r:id="rId16"/>
    <p:sldId id="269" r:id="rId17"/>
    <p:sldId id="274" r:id="rId18"/>
    <p:sldId id="275" r:id="rId19"/>
    <p:sldId id="276" r:id="rId20"/>
    <p:sldId id="277" r:id="rId21"/>
    <p:sldId id="278" r:id="rId22"/>
    <p:sldId id="270" r:id="rId23"/>
    <p:sldId id="279" r:id="rId24"/>
    <p:sldId id="280" r:id="rId25"/>
    <p:sldId id="281" r:id="rId26"/>
    <p:sldId id="282" r:id="rId27"/>
    <p:sldId id="283" r:id="rId28"/>
    <p:sldId id="285" r:id="rId29"/>
    <p:sldId id="287" r:id="rId30"/>
    <p:sldId id="286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73673" autoAdjust="0"/>
  </p:normalViewPr>
  <p:slideViewPr>
    <p:cSldViewPr snapToGrid="0">
      <p:cViewPr varScale="1">
        <p:scale>
          <a:sx n="92" d="100"/>
          <a:sy n="92" d="100"/>
        </p:scale>
        <p:origin x="1768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6BECD-8F08-47A1-B91B-2284E984605A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F1D38-A421-4A8E-AD00-B138761374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863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Introduce yourself, research interests (GIS/Spatial methods, R, retail environments)…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First paper of my PhD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PhD focus is on American Retail Centre definitions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Currently at a journal, awaiting feedback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D38-A421-4A8E-AD00-B1387613740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741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SafeGraph</a:t>
            </a:r>
            <a:r>
              <a:rPr lang="en-GB" baseline="0" dirty="0"/>
              <a:t> Data Consortium: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0443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Access to the ‘Core Places’ database: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Available</a:t>
            </a:r>
            <a:r>
              <a:rPr lang="en-GB" baseline="0" dirty="0"/>
              <a:t> for the US &amp; Canada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6.4 million POIs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Highly accurate – 99% accuracy in identification of attributes, and majority of POIs were within 10m of their location of google maps!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aseline="0" dirty="0"/>
              <a:t>Extracted the retail places for Chicago – based on LDC principles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452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Takin</a:t>
            </a:r>
            <a:r>
              <a:rPr lang="en-GB" baseline="0" dirty="0"/>
              <a:t>g into account the limitations of the Modified DBSCAN approach (transparency, customisation to the dataset, complexity), we utilised Hierarchical-DBSCAN as a more intuitive and robust spatial clustering algorithm to the M-DBSCAN approach (only one input parameter, ability to automatically account for heterogeneous point densities) - MinPts</a:t>
            </a:r>
          </a:p>
          <a:p>
            <a:endParaRPr lang="en-GB" baseline="0" dirty="0"/>
          </a:p>
          <a:p>
            <a:r>
              <a:rPr lang="en-GB" baseline="0" dirty="0"/>
              <a:t>We also used network distance matrices to account for road networks in the clustering – network over euclidean, open source routing machine.</a:t>
            </a:r>
          </a:p>
          <a:p>
            <a:endParaRPr lang="en-GB" baseline="0" dirty="0"/>
          </a:p>
          <a:p>
            <a:r>
              <a:rPr lang="en-GB" baseline="0" dirty="0"/>
              <a:t>Novel approach to retail centre delineation – HDBSCAN &amp; Network Distances</a:t>
            </a:r>
          </a:p>
          <a:p>
            <a:endParaRPr lang="en-GB" baseline="0" dirty="0"/>
          </a:p>
          <a:p>
            <a:r>
              <a:rPr lang="en-GB" baseline="0" dirty="0"/>
              <a:t>Result is a set of cluster labels for the points.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80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However,</a:t>
            </a:r>
            <a:r>
              <a:rPr lang="en-GB" baseline="0" dirty="0"/>
              <a:t> we wanted to refine these further and extract the boundaries beyond just the points themselves.</a:t>
            </a:r>
          </a:p>
          <a:p>
            <a:endParaRPr lang="en-GB" baseline="0" dirty="0"/>
          </a:p>
          <a:p>
            <a:r>
              <a:rPr lang="en-GB" baseline="0" dirty="0"/>
              <a:t>Developed a four stage approach utilising the H3 spatial indexing system, using the h3jsr R package, to extract the final cluster boundaries. Talk through how it works…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41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Overall,</a:t>
            </a:r>
            <a:r>
              <a:rPr lang="en-GB" baseline="0" dirty="0"/>
              <a:t> we ended up with 1,599 retail centres for the Chicago MSA – many in the CBD, in satellite cities and along major transport arteries.</a:t>
            </a:r>
            <a:endParaRPr lang="en-GB" dirty="0"/>
          </a:p>
          <a:p>
            <a:endParaRPr lang="en-GB" dirty="0"/>
          </a:p>
          <a:p>
            <a:r>
              <a:rPr lang="en-GB" dirty="0"/>
              <a:t>We consider the results in two key case study areas: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CBD of Chicago – The Loop (SC1), The Magnificent</a:t>
            </a:r>
            <a:r>
              <a:rPr lang="en-GB" baseline="0" dirty="0"/>
              <a:t> Mile (NC1)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Schaumburg</a:t>
            </a:r>
            <a:r>
              <a:rPr lang="en-GB" baseline="0" dirty="0"/>
              <a:t> Village (shopping malls, large retail area) – Woodfield Mall (WC3), Woodfield Green Retail Park (WC27)</a:t>
            </a:r>
          </a:p>
          <a:p>
            <a:endParaRPr lang="en-GB" baseline="0" dirty="0"/>
          </a:p>
          <a:p>
            <a:r>
              <a:rPr lang="en-GB" baseline="0" dirty="0"/>
              <a:t>Roughly captures the distribution of retail agglomerations in Chicago – couple of limitations: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Use of points over polygons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County-level delineation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283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framework we</a:t>
            </a:r>
            <a:r>
              <a:rPr lang="en-GB" baseline="0" dirty="0"/>
              <a:t> used to classify the retail centres is pulled from Dolega et al. (2019):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Data-Driven, Automated Approach to Retail Classification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Non-Hierarchical – all dimensions of retail are treated as equal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729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tried</a:t>
            </a:r>
            <a:r>
              <a:rPr lang="en-GB" baseline="0" dirty="0"/>
              <a:t> to extract similar variables as those in Dolega et al. (2019), utilising for the most part the SafeGraph core places themselves, ended up with 24 variables.</a:t>
            </a:r>
          </a:p>
          <a:p>
            <a:endParaRPr lang="en-GB" baseline="0" dirty="0"/>
          </a:p>
          <a:p>
            <a:r>
              <a:rPr lang="en-GB" baseline="0" dirty="0"/>
              <a:t>In addition we incorporated the ‘patterns’ data – mobility data for the core places, total weekly visits etc. </a:t>
            </a:r>
          </a:p>
          <a:p>
            <a:endParaRPr lang="en-GB" baseline="0" dirty="0"/>
          </a:p>
          <a:p>
            <a:r>
              <a:rPr lang="en-GB" baseline="0" dirty="0"/>
              <a:t>US Geodemographic classification used to extract neighbourhood characteristics.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38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Once we have the variables we use PCA to reduce</a:t>
            </a:r>
            <a:r>
              <a:rPr lang="en-GB" baseline="0" dirty="0"/>
              <a:t> dimensionality and then run PAM to extract retail centre groups!</a:t>
            </a:r>
          </a:p>
          <a:p>
            <a:endParaRPr lang="en-GB" baseline="0" dirty="0"/>
          </a:p>
          <a:p>
            <a:r>
              <a:rPr lang="en-GB" baseline="0" dirty="0"/>
              <a:t>We run it twice, first to extract a set of retail centre groups, then to extract a subsequent set of retail centre types </a:t>
            </a:r>
          </a:p>
          <a:p>
            <a:endParaRPr lang="en-GB" baseline="0" dirty="0"/>
          </a:p>
          <a:p>
            <a:r>
              <a:rPr lang="en-GB" baseline="0" dirty="0"/>
              <a:t>We use average silhouette scores and clustergrams to identify suitable number of groups and types for each iteration of PAM.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317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Overview of typology – Two-Tier</a:t>
            </a:r>
          </a:p>
          <a:p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Group 1 centre: ‘cores’ of urban areas – Chicago, Elgin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Comparison destinations – 3.1 were leading destinations (e.g. fashion outlets)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Groups 4&amp;5 dispersed throughout the MSA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94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Interesting patterns emerged!</a:t>
            </a:r>
          </a:p>
          <a:p>
            <a:endParaRPr lang="en-GB" dirty="0"/>
          </a:p>
          <a:p>
            <a:r>
              <a:rPr lang="en-GB" dirty="0"/>
              <a:t>Chicago: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Group 1 centres – these are major retail corridors, lots of leisure</a:t>
            </a:r>
          </a:p>
          <a:p>
            <a:pPr marL="171450" indent="-171450">
              <a:buFontTx/>
              <a:buChar char="-"/>
            </a:pPr>
            <a:r>
              <a:rPr lang="en-GB" baseline="0" dirty="0"/>
              <a:t>Schaumburg – dominance of comparison &amp; service, interesting distinction between 3.1 (Woodfield Mall) and 3.2 – small, homogenous retail offering</a:t>
            </a:r>
            <a:endParaRPr lang="en-GB" dirty="0"/>
          </a:p>
          <a:p>
            <a:endParaRPr lang="en-GB" dirty="0"/>
          </a:p>
          <a:p>
            <a:r>
              <a:rPr lang="en-GB" dirty="0"/>
              <a:t>Limitations again: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Affected by 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M</a:t>
            </a:r>
            <a:r>
              <a:rPr lang="en-GB" dirty="0"/>
              <a:t>etropolitan typology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31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So the focus of this talk will be on the Paper</a:t>
            </a:r>
            <a:r>
              <a:rPr lang="en-GB" baseline="0" dirty="0"/>
              <a:t> itself, whizzing through: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737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this final section, we wanted to demonstrate</a:t>
            </a:r>
            <a:r>
              <a:rPr lang="en-GB" baseline="0" dirty="0"/>
              <a:t> the usefulness of retail centres, for helping to understand how different structures and functions of retail respond to wider threats/economic challenges.</a:t>
            </a:r>
          </a:p>
          <a:p>
            <a:endParaRPr lang="en-GB" baseline="0" dirty="0"/>
          </a:p>
          <a:p>
            <a:r>
              <a:rPr lang="en-GB" baseline="0" dirty="0"/>
              <a:t>We adopted an exploratory approach to see if COVID-19 resulted in differences in foot-traffic around different types of retail centres.</a:t>
            </a:r>
          </a:p>
          <a:p>
            <a:endParaRPr lang="en-GB" baseline="0" dirty="0"/>
          </a:p>
          <a:p>
            <a:r>
              <a:rPr lang="en-GB" baseline="0" dirty="0"/>
              <a:t>From the literature, this was expected – lots of work on the role of local lockdowns on mobility reductions and differential mobility depending on types of goods being offered.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F1D38-A421-4A8E-AD00-B1387613740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6779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</a:t>
            </a:r>
            <a:r>
              <a:rPr lang="en-GB" baseline="0" dirty="0"/>
              <a:t> use the SafeGraph patterns data again – gathered total visits for the retail centre groups for a year period – September 2019 – September 2020.</a:t>
            </a:r>
          </a:p>
          <a:p>
            <a:endParaRPr lang="en-GB" baseline="0" dirty="0"/>
          </a:p>
          <a:p>
            <a:r>
              <a:rPr lang="en-GB" baseline="0" dirty="0"/>
              <a:t>Calculated share change between different groups of centres to look at how visit frequencies shifted on the whole between different structures and functions of retail.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6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Generally, mobility declined with ‘Stay at Home</a:t>
            </a:r>
            <a:r>
              <a:rPr lang="en-GB" baseline="0" dirty="0"/>
              <a:t>’ order…</a:t>
            </a:r>
          </a:p>
          <a:p>
            <a:endParaRPr lang="en-GB" baseline="0" dirty="0"/>
          </a:p>
          <a:p>
            <a:r>
              <a:rPr lang="en-GB" baseline="0" dirty="0"/>
              <a:t>Group 1 centres saw an apparent decrease in share (c. 2%), whereas Group 5 saw increased share, which was sustained for the following months.</a:t>
            </a:r>
          </a:p>
          <a:p>
            <a:endParaRPr lang="en-GB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Trend: shift away from large city centre agglomerations to the smaller more local ones – a well-documented trend during the pandemic.</a:t>
            </a:r>
          </a:p>
          <a:p>
            <a:endParaRPr lang="en-GB" baseline="0" dirty="0"/>
          </a:p>
          <a:p>
            <a:r>
              <a:rPr lang="en-GB" baseline="0" dirty="0"/>
              <a:t>Longer term: Group 1 centres continue to occupy a 4-5% reduction on average, speculation of accelerated high street decline?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3012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Aim</a:t>
            </a:r>
            <a:r>
              <a:rPr lang="en-GB" baseline="0" dirty="0"/>
              <a:t> of the next paper is to build a National classification of Retail Centres for the US, building on the limitations of this paper (HDBSCAN, metropolitan typology)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926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Each of these</a:t>
            </a:r>
            <a:r>
              <a:rPr lang="en-GB" baseline="0" dirty="0"/>
              <a:t> hexagons has a </a:t>
            </a:r>
            <a:r>
              <a:rPr lang="en-GB" b="1" baseline="0" dirty="0"/>
              <a:t>unique H3 address</a:t>
            </a:r>
            <a:r>
              <a:rPr lang="en-GB" baseline="0" dirty="0"/>
              <a:t>, and we are then able to identify using some of the neighbouring functions in h3jsr the relationships between each of these unique H3’s.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239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then we can</a:t>
            </a:r>
            <a:r>
              <a:rPr lang="en-GB" baseline="0" dirty="0"/>
              <a:t> pull out a final set of retail centre boundaries – some additional caveats for major retail centres, those larger than neighbourhood centres – ICSC (n.pts &gt;= 20), accounting for major urban features (rivers, lakes, waterbodies etc.)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495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Again</a:t>
            </a:r>
            <a:r>
              <a:rPr lang="en-GB" baseline="0" dirty="0"/>
              <a:t> we use the framework from Dolega et al. (2019) – additional variables (post Kevin comments, urban structure, retail specific etc.)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361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Some interesting patterns!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67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Paper 2 – Push to GitHub!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7985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Slides @</a:t>
            </a:r>
          </a:p>
          <a:p>
            <a:endParaRPr lang="en-GB" dirty="0"/>
          </a:p>
          <a:p>
            <a:r>
              <a:rPr lang="en-GB" dirty="0"/>
              <a:t>Follow me on Twitter –</a:t>
            </a:r>
            <a:r>
              <a:rPr lang="en-GB" baseline="0" dirty="0"/>
              <a:t> would love to </a:t>
            </a:r>
            <a:r>
              <a:rPr lang="en-GB" baseline="0"/>
              <a:t>hear from you!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344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However in the last couple of minutes, I also wanted to showcase how we are enhancing this for another paper, with methodological improvements to extract a national scale retail centre classification for the US.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596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</a:t>
            </a:r>
            <a:r>
              <a:rPr lang="en-GB" baseline="0" dirty="0"/>
              <a:t> is a working definition from my thesis – but we can also think of these as being ‘highly-dynamic’ (responding to external pressures/opportunities) and inherently geographic entities.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843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Lots of related literature – Berry &amp; Brown’s work on Form &amp; Function classifications</a:t>
            </a:r>
            <a:r>
              <a:rPr lang="en-GB" baseline="0" dirty="0"/>
              <a:t> of retail centres</a:t>
            </a:r>
          </a:p>
          <a:p>
            <a:endParaRPr lang="en-GB" baseline="0" dirty="0"/>
          </a:p>
          <a:p>
            <a:r>
              <a:rPr lang="en-GB" baseline="0" dirty="0"/>
              <a:t>More recently, better methods &amp; data have yielded more comprehensive and automated approaches to do so!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626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Focus is</a:t>
            </a:r>
            <a:r>
              <a:rPr lang="en-GB" baseline="0" dirty="0"/>
              <a:t> on the WHERE and WHAT</a:t>
            </a:r>
          </a:p>
          <a:p>
            <a:endParaRPr lang="en-GB" baseline="0" dirty="0"/>
          </a:p>
          <a:p>
            <a:r>
              <a:rPr lang="en-GB" baseline="0" dirty="0"/>
              <a:t>WHERE – pulled our method from Pavlis et al. (2018), which used a modified DBSCAN approach to delineate the WHERE</a:t>
            </a:r>
          </a:p>
          <a:p>
            <a:r>
              <a:rPr lang="en-GB" baseline="0" dirty="0"/>
              <a:t>WHAT – used and enhanced a typological classification framework proposed by Dolega et al. (2019), non-hierarchical/multidimensional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746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Retail has faced immense</a:t>
            </a:r>
            <a:r>
              <a:rPr lang="en-GB" baseline="0" dirty="0"/>
              <a:t> pressures – E-Commerce, Rising Vacancy Rates, closure of major brands that once characterised high streets</a:t>
            </a:r>
          </a:p>
          <a:p>
            <a:endParaRPr lang="en-GB" baseline="0" dirty="0"/>
          </a:p>
          <a:p>
            <a:r>
              <a:rPr lang="en-GB" baseline="0" dirty="0"/>
              <a:t>More recently, these problems have been exacerbated by the COVID-19 pandemic.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45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This is where Retail</a:t>
            </a:r>
            <a:r>
              <a:rPr lang="en-GB" baseline="0" dirty="0"/>
              <a:t> Centres can be useful!</a:t>
            </a:r>
          </a:p>
          <a:p>
            <a:endParaRPr lang="en-GB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Retail evolution is an inherently dynamic process, and a pressing issue for both academics &amp; stakeholders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Having ways to monitor the health of retail locations has become important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Retail centres can act as tools to assist with this – enabling insights into present day retail provision but also historical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Creation of metrics (e.g. E-Resilience)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/>
              <a:t>Use of mobility data to look at how different structures and functions of retail are responding the these challenges.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440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b="1" dirty="0"/>
              <a:t>HOWEVER, </a:t>
            </a:r>
            <a:r>
              <a:rPr lang="en-GB" b="0" dirty="0"/>
              <a:t>it</a:t>
            </a:r>
            <a:r>
              <a:rPr lang="en-GB" b="0" baseline="0" dirty="0"/>
              <a:t> is only possible to monitor the health/evolution of retail centres once we have a comprehensive understanding of their WHERE &amp; WHAT</a:t>
            </a:r>
          </a:p>
          <a:p>
            <a:endParaRPr lang="en-GB" b="0" baseline="0" dirty="0"/>
          </a:p>
          <a:p>
            <a:r>
              <a:rPr lang="en-GB" b="0" baseline="0" dirty="0"/>
              <a:t>WHERE – Their extents, geography</a:t>
            </a:r>
          </a:p>
          <a:p>
            <a:r>
              <a:rPr lang="en-GB" b="0" baseline="0" dirty="0"/>
              <a:t>WHAT – Distinguishing characteristics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4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85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013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5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6569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0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69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04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95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13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58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32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CDFEE-A850-4E79-BE9B-CFD8E8EDFB8E}" type="datetimeFigureOut">
              <a:rPr lang="en-GB" smtClean="0"/>
              <a:t>13/04/2021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42CE1-3BDE-4198-941C-354B2B9F89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69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tif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1.wdp"/><Relationship Id="rId10" Type="http://schemas.openxmlformats.org/officeDocument/2006/relationships/image" Target="../media/image43.png"/><Relationship Id="rId4" Type="http://schemas.openxmlformats.org/officeDocument/2006/relationships/image" Target="../media/image1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10" Type="http://schemas.microsoft.com/office/2007/relationships/hdphoto" Target="../media/hdphoto5.wdp"/><Relationship Id="rId4" Type="http://schemas.openxmlformats.org/officeDocument/2006/relationships/image" Target="../media/image1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0.tiff"/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17.jpe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56219" y="3273246"/>
            <a:ext cx="115463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Framework for Delineating the Scale, Extent and Characteristics of American Retail Centre Agglomerations: </a:t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The Case of Chicago Metropolitan Area during COVID-19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3" y="4727363"/>
            <a:ext cx="875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Patrick Ballantyne, Alex Singleton, Les Dolega, Kevin Credit</a:t>
            </a:r>
            <a:endParaRPr lang="en-GB" sz="11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4191847" y="5065917"/>
            <a:ext cx="3808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GISRUK Spring 2021 [virtual]</a:t>
            </a:r>
            <a:endParaRPr lang="en-GB" sz="1400" b="1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0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107582" y="6449583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356219" y="6391404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pic>
        <p:nvPicPr>
          <p:cNvPr id="12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8" y="5875720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feGraph - Fabrice Grinda">
            <a:extLst>
              <a:ext uri="{FF2B5EF4-FFF2-40B4-BE49-F238E27FC236}">
                <a16:creationId xmlns:a16="http://schemas.microsoft.com/office/drawing/2014/main" id="{D9517580-7184-FD44-AA24-5A9C7F1A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88" y="5919184"/>
            <a:ext cx="1435659" cy="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ographic Data Science Lab - University of Liverpoo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8" b="24364"/>
          <a:stretch/>
        </p:blipFill>
        <p:spPr bwMode="auto">
          <a:xfrm>
            <a:off x="8226011" y="5930210"/>
            <a:ext cx="1649787" cy="8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C9ED6B-BD6F-314E-AF77-AC36768F07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156" b="84561" l="50401" r="9909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36" t="14083" b="15348"/>
          <a:stretch/>
        </p:blipFill>
        <p:spPr bwMode="auto">
          <a:xfrm>
            <a:off x="4674477" y="229414"/>
            <a:ext cx="2843040" cy="2743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555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Data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783" y="1863693"/>
            <a:ext cx="3958799" cy="3346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328" t="7965" r="380"/>
          <a:stretch/>
        </p:blipFill>
        <p:spPr>
          <a:xfrm>
            <a:off x="389816" y="1136138"/>
            <a:ext cx="6292735" cy="64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9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Data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27" name="Picture 4" descr="ThinkData Announces New Partnership with SafeGraph">
            <a:extLst>
              <a:ext uri="{FF2B5EF4-FFF2-40B4-BE49-F238E27FC236}">
                <a16:creationId xmlns:a16="http://schemas.microsoft.com/office/drawing/2014/main" id="{B7B697E3-2FB1-AA42-9B13-8EB1A9AF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157" y="2273881"/>
            <a:ext cx="2404315" cy="141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C203B00-B4EC-894C-B77B-86343AB6BB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6109"/>
          <a:stretch/>
        </p:blipFill>
        <p:spPr>
          <a:xfrm>
            <a:off x="9248787" y="2273881"/>
            <a:ext cx="1940271" cy="13355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56783" y="1863693"/>
            <a:ext cx="3958799" cy="3346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28" t="7965" r="380"/>
          <a:stretch/>
        </p:blipFill>
        <p:spPr>
          <a:xfrm>
            <a:off x="389816" y="1136138"/>
            <a:ext cx="6292735" cy="642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167454" y="2733244"/>
            <a:ext cx="4737455" cy="9541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106,058</a:t>
            </a:r>
            <a:r>
              <a:rPr lang="en-GB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‘Retail’ Core Places In Chicago MSA </a:t>
            </a:r>
            <a:endParaRPr lang="en-GB" sz="28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1770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56219" y="3273246"/>
            <a:ext cx="115463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Framework for Delineating the </a:t>
            </a:r>
            <a:r>
              <a:rPr lang="en-GB" sz="32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Scale, Extent </a:t>
            </a:r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and Characteristics of American Retail Centre Agglomerations: </a:t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The Case of Chicago Metropolitan Area during COVID-19</a:t>
            </a:r>
          </a:p>
        </p:txBody>
      </p:sp>
      <p:pic>
        <p:nvPicPr>
          <p:cNvPr id="10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107582" y="6449583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356219" y="6391404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pic>
        <p:nvPicPr>
          <p:cNvPr id="12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8" y="5875720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feGraph - Fabrice Grinda">
            <a:extLst>
              <a:ext uri="{FF2B5EF4-FFF2-40B4-BE49-F238E27FC236}">
                <a16:creationId xmlns:a16="http://schemas.microsoft.com/office/drawing/2014/main" id="{D9517580-7184-FD44-AA24-5A9C7F1A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88" y="5919184"/>
            <a:ext cx="1435659" cy="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ographic Data Science Lab - University of Liverpoo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8" b="24364"/>
          <a:stretch/>
        </p:blipFill>
        <p:spPr bwMode="auto">
          <a:xfrm>
            <a:off x="8226011" y="5930210"/>
            <a:ext cx="1649787" cy="8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C9ED6B-BD6F-314E-AF77-AC36768F07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156" b="84561" l="50401" r="9909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36" t="14083" b="15348"/>
          <a:stretch/>
        </p:blipFill>
        <p:spPr bwMode="auto">
          <a:xfrm>
            <a:off x="4674477" y="229414"/>
            <a:ext cx="2843040" cy="2743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65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Delineating Urban Retail Centres (1)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8" y="1127246"/>
            <a:ext cx="5788361" cy="406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53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Delineating Urban Retail Centres (1)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38" y="1127246"/>
            <a:ext cx="5788361" cy="406761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042638" y="384144"/>
            <a:ext cx="4345101" cy="5553819"/>
            <a:chOff x="57150" y="0"/>
            <a:chExt cx="5731510" cy="722947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4" b="5325"/>
            <a:stretch/>
          </p:blipFill>
          <p:spPr bwMode="auto">
            <a:xfrm>
              <a:off x="57150" y="0"/>
              <a:ext cx="5731510" cy="36195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43" b="4621"/>
            <a:stretch/>
          </p:blipFill>
          <p:spPr bwMode="auto">
            <a:xfrm>
              <a:off x="57150" y="3619500"/>
              <a:ext cx="5731510" cy="36099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580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Delineating Urban Retail Centres (2)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21" name="Picture 20" descr="C:\Users\sgpballa\Google Drive\Patrick Academic\POSTGRAD\MSc\ENVS613 - Dissertation\Analysis\Analysis (Git)\SUBMISSION MAPS\t1.tif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23" y="981081"/>
            <a:ext cx="5403458" cy="395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C:\Users\sgpballa\Google Drive\Patrick Academic\POSTGRAD\MSc\ENVS613 - Dissertation\Analysis\Analysis (Git)\SUBMISSION MAPS\t2.tiff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8" y="981081"/>
            <a:ext cx="5404485" cy="395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3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56219" y="3273246"/>
            <a:ext cx="115463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Framework for Delineating the Scale, Extent and </a:t>
            </a:r>
            <a:r>
              <a:rPr lang="en-GB" sz="32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of American Retail Centre Agglomerations: </a:t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The Case of Chicago Metropolitan Area during COVID-19</a:t>
            </a:r>
          </a:p>
        </p:txBody>
      </p:sp>
      <p:pic>
        <p:nvPicPr>
          <p:cNvPr id="10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107582" y="6449583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356219" y="6391404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pic>
        <p:nvPicPr>
          <p:cNvPr id="12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8" y="5875720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feGraph - Fabrice Grinda">
            <a:extLst>
              <a:ext uri="{FF2B5EF4-FFF2-40B4-BE49-F238E27FC236}">
                <a16:creationId xmlns:a16="http://schemas.microsoft.com/office/drawing/2014/main" id="{D9517580-7184-FD44-AA24-5A9C7F1A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88" y="5919184"/>
            <a:ext cx="1435659" cy="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ographic Data Science Lab - University of Liverpoo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8" b="24364"/>
          <a:stretch/>
        </p:blipFill>
        <p:spPr bwMode="auto">
          <a:xfrm>
            <a:off x="8226011" y="5930210"/>
            <a:ext cx="1649787" cy="8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C9ED6B-BD6F-314E-AF77-AC36768F07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5156" b="84561" l="50401" r="9909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36" t="14083" b="15348"/>
          <a:stretch/>
        </p:blipFill>
        <p:spPr bwMode="auto">
          <a:xfrm>
            <a:off x="4674477" y="229414"/>
            <a:ext cx="2843040" cy="2743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7113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Typological Perspective (1)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37117" y="312603"/>
            <a:ext cx="4948445" cy="5570684"/>
            <a:chOff x="344613" y="312603"/>
            <a:chExt cx="4948445" cy="55706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9986" y="312603"/>
              <a:ext cx="2761453" cy="830681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613" y="1115787"/>
              <a:ext cx="4948445" cy="47675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2805204" y="891364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502479" y="5621677"/>
            <a:ext cx="188308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4655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Typological Perspective (1)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7" y="1508388"/>
            <a:ext cx="5061252" cy="19206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6426" y="677707"/>
            <a:ext cx="2761453" cy="830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970623" y="3428999"/>
            <a:ext cx="176715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1830" y="4344994"/>
            <a:ext cx="3634416" cy="9761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970623" y="5321180"/>
            <a:ext cx="236569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Spielman and Singleton (2015)</a:t>
            </a:r>
            <a:endParaRPr lang="en-GB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203B00-B4EC-894C-B77B-86343AB6BB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003"/>
          <a:stretch/>
        </p:blipFill>
        <p:spPr>
          <a:xfrm>
            <a:off x="798695" y="4202571"/>
            <a:ext cx="1893135" cy="12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7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Typological Perspective (1)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43" y="2730369"/>
            <a:ext cx="5568315" cy="3192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15" y="312603"/>
            <a:ext cx="2686050" cy="22564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8" y="2468694"/>
            <a:ext cx="5061252" cy="19206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6427" y="1638013"/>
            <a:ext cx="2761453" cy="830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207153" y="2228942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88517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Overview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710141" y="864583"/>
            <a:ext cx="73698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Part 1:</a:t>
            </a:r>
          </a:p>
          <a:p>
            <a:endParaRPr lang="en-GB" sz="2400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SafeGraph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Delineating Urban Retail Centres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Typological Perspective on Retail Agglomeration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Sector Response to COVID-19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874928" y="437422"/>
            <a:ext cx="4037537" cy="294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8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Typological Perspective (2)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4" r="2430" b="2695"/>
          <a:stretch/>
        </p:blipFill>
        <p:spPr bwMode="auto">
          <a:xfrm>
            <a:off x="3760806" y="562495"/>
            <a:ext cx="5257800" cy="49585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1985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Typological Perspective (2)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1" name="Picture 10" descr="C:\Users\sgpballa\Google Drive\Patrick Academic\POSTGRAD\MSc\ENVS613 - Dissertation\Analysis\Analysis (Git)\SUBMISSION MAPS\t4.tiff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58" y="1129289"/>
            <a:ext cx="5404485" cy="395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C:\Users\sgpballa\Google Drive\Patrick Academic\POSTGRAD\MSc\ENVS613 - Dissertation\Analysis\Analysis (Git)\SUBMISSION MAPS\t3.tiff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6" y="1133816"/>
            <a:ext cx="5404485" cy="3954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60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56219" y="3273246"/>
            <a:ext cx="1154637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Framework for Delineating the Scale, Extent and Characteristics of American Retail Centre Agglomerations: </a:t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The Case of Chicago Metropolitan Area during </a:t>
            </a:r>
            <a:r>
              <a:rPr lang="en-GB" sz="28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COVID-19</a:t>
            </a:r>
          </a:p>
        </p:txBody>
      </p:sp>
      <p:pic>
        <p:nvPicPr>
          <p:cNvPr id="10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107582" y="6449583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356219" y="6391404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pic>
        <p:nvPicPr>
          <p:cNvPr id="12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798" y="5875720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afeGraph - Fabrice Grinda">
            <a:extLst>
              <a:ext uri="{FF2B5EF4-FFF2-40B4-BE49-F238E27FC236}">
                <a16:creationId xmlns:a16="http://schemas.microsoft.com/office/drawing/2014/main" id="{D9517580-7184-FD44-AA24-5A9C7F1A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288" y="5919184"/>
            <a:ext cx="1435659" cy="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eographic Data Science Lab - University of Liverpoo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8" b="24364"/>
          <a:stretch/>
        </p:blipFill>
        <p:spPr bwMode="auto">
          <a:xfrm>
            <a:off x="8226011" y="5930210"/>
            <a:ext cx="1649787" cy="8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C9ED6B-BD6F-314E-AF77-AC36768F077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5156" b="84561" l="50401" r="9909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36" t="14083" b="15348"/>
          <a:stretch/>
        </p:blipFill>
        <p:spPr bwMode="auto">
          <a:xfrm>
            <a:off x="4674477" y="229414"/>
            <a:ext cx="2843040" cy="2743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448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COVID-19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203B00-B4EC-894C-B77B-86343AB6BB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003"/>
          <a:stretch/>
        </p:blipFill>
        <p:spPr>
          <a:xfrm>
            <a:off x="1337823" y="3248675"/>
            <a:ext cx="2431155" cy="1620550"/>
          </a:xfrm>
          <a:prstGeom prst="rect">
            <a:avLst/>
          </a:prstGeom>
        </p:spPr>
      </p:pic>
      <p:pic>
        <p:nvPicPr>
          <p:cNvPr id="13" name="Picture 4" descr="ThinkData Announces New Partnership with SafeGraph">
            <a:extLst>
              <a:ext uri="{FF2B5EF4-FFF2-40B4-BE49-F238E27FC236}">
                <a16:creationId xmlns:a16="http://schemas.microsoft.com/office/drawing/2014/main" id="{B7B697E3-2FB1-AA42-9B13-8EB1A9AF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63" y="1442543"/>
            <a:ext cx="2404315" cy="141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978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COVID-19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93" y="430643"/>
            <a:ext cx="7571862" cy="5302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203B00-B4EC-894C-B77B-86343AB6BB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003"/>
          <a:stretch/>
        </p:blipFill>
        <p:spPr>
          <a:xfrm>
            <a:off x="1337823" y="3248675"/>
            <a:ext cx="2431155" cy="1620550"/>
          </a:xfrm>
          <a:prstGeom prst="rect">
            <a:avLst/>
          </a:prstGeom>
        </p:spPr>
      </p:pic>
      <p:pic>
        <p:nvPicPr>
          <p:cNvPr id="13" name="Picture 4" descr="ThinkData Announces New Partnership with SafeGraph">
            <a:extLst>
              <a:ext uri="{FF2B5EF4-FFF2-40B4-BE49-F238E27FC236}">
                <a16:creationId xmlns:a16="http://schemas.microsoft.com/office/drawing/2014/main" id="{B7B697E3-2FB1-AA42-9B13-8EB1A9AF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63" y="1442543"/>
            <a:ext cx="2404315" cy="141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6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4841336" y="2830107"/>
            <a:ext cx="2930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Where Next?</a:t>
            </a:r>
          </a:p>
        </p:txBody>
      </p:sp>
    </p:spTree>
    <p:extLst>
      <p:ext uri="{BB962C8B-B14F-4D97-AF65-F5344CB8AC3E}">
        <p14:creationId xmlns:p14="http://schemas.microsoft.com/office/powerpoint/2010/main" val="687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8149" r="34546"/>
          <a:stretch/>
        </p:blipFill>
        <p:spPr>
          <a:xfrm>
            <a:off x="616517" y="140641"/>
            <a:ext cx="2708006" cy="3394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0593" r="1683"/>
          <a:stretch/>
        </p:blipFill>
        <p:spPr>
          <a:xfrm>
            <a:off x="3324523" y="140641"/>
            <a:ext cx="2731971" cy="3394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18045" r="33708"/>
          <a:stretch/>
        </p:blipFill>
        <p:spPr>
          <a:xfrm>
            <a:off x="6056494" y="140641"/>
            <a:ext cx="2761927" cy="33944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l="17939" r="33709"/>
          <a:stretch/>
        </p:blipFill>
        <p:spPr>
          <a:xfrm>
            <a:off x="8788465" y="140642"/>
            <a:ext cx="2767918" cy="33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53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149" r="34546"/>
          <a:stretch/>
        </p:blipFill>
        <p:spPr>
          <a:xfrm>
            <a:off x="616517" y="140641"/>
            <a:ext cx="2708006" cy="3394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593" r="1683"/>
          <a:stretch/>
        </p:blipFill>
        <p:spPr>
          <a:xfrm>
            <a:off x="3324523" y="140641"/>
            <a:ext cx="2731971" cy="33944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045" r="33708"/>
          <a:stretch/>
        </p:blipFill>
        <p:spPr>
          <a:xfrm>
            <a:off x="6056494" y="140641"/>
            <a:ext cx="2761927" cy="33944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7939" r="33709"/>
          <a:stretch/>
        </p:blipFill>
        <p:spPr>
          <a:xfrm>
            <a:off x="8788465" y="140642"/>
            <a:ext cx="2767918" cy="33944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/>
          <a:srcRect l="17972" r="33862"/>
          <a:stretch/>
        </p:blipFill>
        <p:spPr>
          <a:xfrm>
            <a:off x="4105615" y="872581"/>
            <a:ext cx="3981644" cy="489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19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815" t="2011" r="18857" b="2011"/>
          <a:stretch/>
        </p:blipFill>
        <p:spPr>
          <a:xfrm>
            <a:off x="3896136" y="601956"/>
            <a:ext cx="4221847" cy="5107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632170" y="739892"/>
            <a:ext cx="297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Composition:</a:t>
            </a:r>
          </a:p>
          <a:p>
            <a:r>
              <a:rPr lang="en-GB" sz="160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Comparison, Convenience, Service and Leisure Mix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243191" y="4689451"/>
            <a:ext cx="3741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Diversity:</a:t>
            </a:r>
          </a:p>
          <a:p>
            <a:r>
              <a:rPr lang="en-GB" sz="160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National Chains vs Independents, Heterogeneity of Retail Categories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454440" y="4754870"/>
            <a:ext cx="332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Economic Health:</a:t>
            </a:r>
          </a:p>
          <a:p>
            <a:pPr algn="ctr"/>
            <a:r>
              <a:rPr lang="en-GB" sz="1600" dirty="0">
                <a:solidFill>
                  <a:srgbClr val="FF0000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Visits, Dwell, Vacancy Rate?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243191" y="664978"/>
            <a:ext cx="3489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Size &amp; Function:</a:t>
            </a:r>
          </a:p>
          <a:p>
            <a:r>
              <a:rPr lang="en-GB" sz="160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Size, Shape, Density of Buildings </a:t>
            </a:r>
            <a:br>
              <a:rPr lang="en-GB" sz="160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GB" sz="160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and Roads, Retail Employment Densities, General Employment &amp; Residential Densities, Distance to Transit, </a:t>
            </a:r>
            <a:r>
              <a:rPr lang="en-GB" sz="1600" dirty="0">
                <a:solidFill>
                  <a:srgbClr val="FF0000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Geodemographics?</a:t>
            </a:r>
          </a:p>
          <a:p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5749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8075" t="1766" r="12887" b="1689"/>
          <a:stretch/>
        </p:blipFill>
        <p:spPr>
          <a:xfrm>
            <a:off x="428017" y="291830"/>
            <a:ext cx="6011694" cy="576850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t="50359" r="49042"/>
          <a:stretch/>
        </p:blipFill>
        <p:spPr>
          <a:xfrm>
            <a:off x="7599226" y="3425827"/>
            <a:ext cx="3294304" cy="2258988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r="50436" b="50001"/>
          <a:stretch/>
        </p:blipFill>
        <p:spPr>
          <a:xfrm>
            <a:off x="7598733" y="680982"/>
            <a:ext cx="3229610" cy="229332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6294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Overview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710141" y="864583"/>
            <a:ext cx="73698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Part 1:</a:t>
            </a:r>
          </a:p>
          <a:p>
            <a:endParaRPr lang="en-GB" sz="2400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 SafeGraph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Delineating Urban Retail Centres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Typological Perspective on Retail Agglomeration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Sector Response to COVID-19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  <a:p>
            <a:r>
              <a:rPr lang="en-GB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Part 2:</a:t>
            </a:r>
          </a:p>
          <a:p>
            <a:endParaRPr lang="en-GB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Expanding the ‘Geography’ of this Research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874928" y="437422"/>
            <a:ext cx="4037537" cy="2949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972" r="33862"/>
          <a:stretch/>
        </p:blipFill>
        <p:spPr>
          <a:xfrm>
            <a:off x="8771729" y="2622891"/>
            <a:ext cx="2479592" cy="30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45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075" t="1766" r="12887" b="1689"/>
          <a:stretch/>
        </p:blipFill>
        <p:spPr>
          <a:xfrm>
            <a:off x="428017" y="291830"/>
            <a:ext cx="6011694" cy="576850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0359" r="49042"/>
          <a:stretch/>
        </p:blipFill>
        <p:spPr>
          <a:xfrm>
            <a:off x="7599226" y="3425827"/>
            <a:ext cx="3294304" cy="2258988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50436" b="50001"/>
          <a:stretch/>
        </p:blipFill>
        <p:spPr>
          <a:xfrm>
            <a:off x="7598733" y="680982"/>
            <a:ext cx="3229610" cy="229332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7771" y="1547990"/>
            <a:ext cx="7610474" cy="299223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9" name="Picture 2" descr="GitHub Logos and Usage · GitHub">
            <a:extLst>
              <a:ext uri="{FF2B5EF4-FFF2-40B4-BE49-F238E27FC236}">
                <a16:creationId xmlns:a16="http://schemas.microsoft.com/office/drawing/2014/main" id="{2567C564-C925-7648-930E-BA89AC7B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8214" y1="37857" x2="38214" y2="37857"/>
                        <a14:foregroundMark x1="38214" y1="37857" x2="51607" y2="58929"/>
                        <a14:foregroundMark x1="62143" y1="41964" x2="44821" y2="76786"/>
                        <a14:foregroundMark x1="50179" y1="83750" x2="52321" y2="45893"/>
                        <a14:foregroundMark x1="52321" y1="45893" x2="57679" y2="30179"/>
                        <a14:foregroundMark x1="23929" y1="40179" x2="75000" y2="44107"/>
                        <a14:foregroundMark x1="75000" y1="44107" x2="76607" y2="44643"/>
                        <a14:foregroundMark x1="77679" y1="52321" x2="18036" y2="53929"/>
                        <a14:foregroundMark x1="36964" y1="85714" x2="44107" y2="85893"/>
                        <a14:foregroundMark x1="44107" y1="85893" x2="61250" y2="81786"/>
                        <a14:foregroundMark x1="61250" y1="81786" x2="64464" y2="80000"/>
                        <a14:foregroundMark x1="60357" y1="86250" x2="45893" y2="84643"/>
                        <a14:foregroundMark x1="45893" y1="84643" x2="38393" y2="81250"/>
                        <a14:foregroundMark x1="36429" y1="78929" x2="26786" y2="67679"/>
                        <a14:foregroundMark x1="26786" y1="67679" x2="26607" y2="65714"/>
                        <a14:backgroundMark x1="36786" y1="85893" x2="36786" y2="85893"/>
                        <a14:backgroundMark x1="36429" y1="85536" x2="36429" y2="85536"/>
                        <a14:backgroundMark x1="36964" y1="85714" x2="36964" y2="85714"/>
                        <a14:backgroundMark x1="36964" y1="85714" x2="36964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32" y="3760999"/>
            <a:ext cx="846007" cy="84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8E89CF-B8F5-644B-8B17-95D0EE5BF513}"/>
              </a:ext>
            </a:extLst>
          </p:cNvPr>
          <p:cNvSpPr txBox="1"/>
          <p:nvPr/>
        </p:nvSpPr>
        <p:spPr>
          <a:xfrm>
            <a:off x="6792431" y="4196599"/>
            <a:ext cx="3125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patrickballantyne/USRetailCentres</a:t>
            </a:r>
          </a:p>
        </p:txBody>
      </p:sp>
    </p:spTree>
    <p:extLst>
      <p:ext uri="{BB962C8B-B14F-4D97-AF65-F5344CB8AC3E}">
        <p14:creationId xmlns:p14="http://schemas.microsoft.com/office/powerpoint/2010/main" val="1209357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4" y="5013208"/>
            <a:ext cx="875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Thanks for listening! Questions??</a:t>
            </a:r>
            <a:endParaRPr lang="en-GB" dirty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79949" y="6413876"/>
            <a:ext cx="54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Slides @ </a:t>
            </a:r>
            <a:r>
              <a:rPr lang="en-GB" sz="1400" b="1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github.com/patrickballantyne/ChicagoRetailCentres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65125" y="2930668"/>
            <a:ext cx="115463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 Framework for Delineating the Scale, Extent and Characteristics of American Retail Centre Agglomerations: </a:t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The Case of Chicago Metropolitan Area during COVID-19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61551" y="4292200"/>
            <a:ext cx="875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Patrick Ballantyne, Alex Singleton, Les Dolega, Kevin Credit</a:t>
            </a:r>
            <a:endParaRPr lang="en-GB" sz="11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C9ED6B-BD6F-314E-AF77-AC36768F07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156" b="84561" l="50401" r="99098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36" t="14083" b="15348"/>
          <a:stretch/>
        </p:blipFill>
        <p:spPr bwMode="auto">
          <a:xfrm>
            <a:off x="4674477" y="229414"/>
            <a:ext cx="2843040" cy="27430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456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 – 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The </a:t>
            </a:r>
            <a:r>
              <a:rPr lang="en-GB" sz="20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‘Place’ 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of Retailing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583086" y="2512736"/>
            <a:ext cx="499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“Concentrations of individual retail units and their associated activities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”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2175703" y="3267402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Berman and Evans (2013)</a:t>
            </a:r>
          </a:p>
        </p:txBody>
      </p:sp>
    </p:spTree>
    <p:extLst>
      <p:ext uri="{BB962C8B-B14F-4D97-AF65-F5344CB8AC3E}">
        <p14:creationId xmlns:p14="http://schemas.microsoft.com/office/powerpoint/2010/main" val="2586427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 – 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The </a:t>
            </a:r>
            <a:r>
              <a:rPr lang="en-GB" sz="20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‘Place’ 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of Retailing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583086" y="2512736"/>
            <a:ext cx="499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“Concentrations of individual retail units and their associated activities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”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2175703" y="3267402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Berman and Evans (2013)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/>
          <a:srcRect l="7710" t="16587" r="8695"/>
          <a:stretch/>
        </p:blipFill>
        <p:spPr>
          <a:xfrm>
            <a:off x="6147203" y="746613"/>
            <a:ext cx="3250224" cy="16812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4743" y="2118852"/>
            <a:ext cx="3962503" cy="14180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7203" y="3026171"/>
            <a:ext cx="4375636" cy="8643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9291" y="3590517"/>
            <a:ext cx="3963276" cy="11805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147203" y="528100"/>
            <a:ext cx="325022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Berry (1963)</a:t>
            </a:r>
            <a:r>
              <a:rPr lang="en-GB" sz="1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0558291" y="3275330"/>
            <a:ext cx="2053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Brown (1992)</a:t>
            </a:r>
            <a:r>
              <a:rPr lang="en-GB" sz="1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564" y="4488785"/>
            <a:ext cx="2761453" cy="830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7819290" y="5088055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491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 – </a:t>
            </a:r>
            <a:r>
              <a:rPr lang="en-GB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he </a:t>
            </a:r>
            <a:r>
              <a:rPr lang="en-GB" sz="20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‘Place’ 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of Retailing 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583086" y="2512736"/>
            <a:ext cx="499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“Concentrations of individual retail units and their associated activities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”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2175703" y="3267402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Berman and Evans (2013)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710" t="16587" r="8695"/>
          <a:stretch/>
        </p:blipFill>
        <p:spPr>
          <a:xfrm>
            <a:off x="6147203" y="746613"/>
            <a:ext cx="3250224" cy="16812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4743" y="2118852"/>
            <a:ext cx="3962503" cy="14180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7203" y="3026171"/>
            <a:ext cx="4375636" cy="8643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9291" y="3590517"/>
            <a:ext cx="3963276" cy="11805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147203" y="528100"/>
            <a:ext cx="325022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Berry (1963))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0558291" y="3275330"/>
            <a:ext cx="2053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Brown (1992))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564" y="4488785"/>
            <a:ext cx="2761453" cy="830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7819290" y="5088055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95383" y="2461029"/>
            <a:ext cx="4737455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Understanding the </a:t>
            </a:r>
            <a:br>
              <a:rPr lang="en-GB" sz="3600" dirty="0"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36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WHERE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and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WHAT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 rot="19995500">
            <a:off x="10684654" y="4136867"/>
            <a:ext cx="1298923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 rot="19995500">
            <a:off x="8103944" y="4856087"/>
            <a:ext cx="1298923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417384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 – 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Understanding Retail Dynamics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710" y="782841"/>
            <a:ext cx="4773118" cy="1315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84" y="2146055"/>
            <a:ext cx="4776844" cy="1051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984" y="3307791"/>
            <a:ext cx="4776844" cy="1132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85" y="4506006"/>
            <a:ext cx="4776844" cy="11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8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 – 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Understanding Retail Dynamics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56261" y="1970544"/>
            <a:ext cx="2652347" cy="3329271"/>
            <a:chOff x="8355426" y="1764364"/>
            <a:chExt cx="2652347" cy="3329271"/>
          </a:xfrm>
        </p:grpSpPr>
        <p:pic>
          <p:nvPicPr>
            <p:cNvPr id="10" name="Picture 2" descr="Measuring the spatial vulnerability of retail centres to online consumption  through a framework of e-resilience - ScienceDirec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426" y="1764364"/>
              <a:ext cx="2652347" cy="332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E2A0BE-7477-DF45-B37B-7F697C017DC5}"/>
                </a:ext>
              </a:extLst>
            </p:cNvPr>
            <p:cNvSpPr txBox="1"/>
            <p:nvPr/>
          </p:nvSpPr>
          <p:spPr>
            <a:xfrm>
              <a:off x="8413650" y="4816843"/>
              <a:ext cx="220980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accent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Singleton et al. (2016)</a:t>
              </a:r>
              <a:endParaRPr lang="en-GB" sz="1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90863" y="463541"/>
            <a:ext cx="4226792" cy="1844145"/>
            <a:chOff x="2064317" y="4168098"/>
            <a:chExt cx="4226792" cy="184414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64317" y="4168098"/>
              <a:ext cx="4226792" cy="1844145"/>
            </a:xfrm>
            <a:prstGeom prst="rect">
              <a:avLst/>
            </a:prstGeom>
          </p:spPr>
        </p:pic>
        <p:pic>
          <p:nvPicPr>
            <p:cNvPr id="18" name="Picture 2" descr="Hom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40" y="5601727"/>
              <a:ext cx="1240014" cy="38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6040289" y="2146055"/>
            <a:ext cx="3131628" cy="2049572"/>
            <a:chOff x="6676493" y="1445563"/>
            <a:chExt cx="4071747" cy="293521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2D4371-D402-3E40-BFBF-14DD1ADDBFCD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493" y="1445563"/>
              <a:ext cx="4071747" cy="293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E2A0BE-7477-DF45-B37B-7F697C017DC5}"/>
                </a:ext>
              </a:extLst>
            </p:cNvPr>
            <p:cNvSpPr txBox="1"/>
            <p:nvPr/>
          </p:nvSpPr>
          <p:spPr>
            <a:xfrm>
              <a:off x="6676493" y="4006124"/>
              <a:ext cx="3023634" cy="3746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accent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Ballantyne et al. (</a:t>
              </a:r>
              <a:r>
                <a:rPr lang="en-GB" sz="1100" b="1" i="1" dirty="0">
                  <a:solidFill>
                    <a:schemeClr val="accent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forthcoming</a:t>
              </a:r>
              <a:r>
                <a:rPr lang="en-GB" sz="1100" b="1" dirty="0">
                  <a:solidFill>
                    <a:schemeClr val="accent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)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6710" y="782841"/>
            <a:ext cx="4773118" cy="1315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84" y="2146055"/>
            <a:ext cx="4776844" cy="1051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84" y="3307791"/>
            <a:ext cx="4776844" cy="1132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85" y="4506006"/>
            <a:ext cx="4776844" cy="11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07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6710" y="782841"/>
            <a:ext cx="4773118" cy="13153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84" y="2146055"/>
            <a:ext cx="4776844" cy="10519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84" y="3307791"/>
            <a:ext cx="4776844" cy="11328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2985" y="4506006"/>
            <a:ext cx="4776844" cy="1103675"/>
          </a:xfrm>
          <a:prstGeom prst="rect">
            <a:avLst/>
          </a:prstGeom>
        </p:spPr>
      </p:pic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 – </a:t>
            </a:r>
            <a:r>
              <a:rPr lang="en-GB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Understanding Retail Dynamics</a:t>
            </a:r>
            <a:endParaRPr lang="en-GB" sz="1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56261" y="1970544"/>
            <a:ext cx="2652347" cy="3329271"/>
            <a:chOff x="8355426" y="1764364"/>
            <a:chExt cx="2652347" cy="3329271"/>
          </a:xfrm>
        </p:grpSpPr>
        <p:pic>
          <p:nvPicPr>
            <p:cNvPr id="10" name="Picture 2" descr="Measuring the spatial vulnerability of retail centres to online consumption  through a framework of e-resilience - ScienceDirect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426" y="1764364"/>
              <a:ext cx="2652347" cy="332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E2A0BE-7477-DF45-B37B-7F697C017DC5}"/>
                </a:ext>
              </a:extLst>
            </p:cNvPr>
            <p:cNvSpPr txBox="1"/>
            <p:nvPr/>
          </p:nvSpPr>
          <p:spPr>
            <a:xfrm>
              <a:off x="8413650" y="4816843"/>
              <a:ext cx="220980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accent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Singleton et al. (2016)</a:t>
              </a:r>
              <a:endParaRPr lang="en-GB" sz="11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90863" y="463541"/>
            <a:ext cx="4226792" cy="1844145"/>
            <a:chOff x="2064317" y="4168098"/>
            <a:chExt cx="4226792" cy="184414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64317" y="4168098"/>
              <a:ext cx="4226792" cy="1844145"/>
            </a:xfrm>
            <a:prstGeom prst="rect">
              <a:avLst/>
            </a:prstGeom>
          </p:spPr>
        </p:pic>
        <p:pic>
          <p:nvPicPr>
            <p:cNvPr id="18" name="Picture 2" descr="Home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40" y="5601727"/>
              <a:ext cx="1240014" cy="38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6040289" y="2146055"/>
            <a:ext cx="3131628" cy="2049572"/>
            <a:chOff x="6676493" y="1445563"/>
            <a:chExt cx="4071747" cy="293521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C2D4371-D402-3E40-BFBF-14DD1ADDBFCD}"/>
                </a:ext>
              </a:extLst>
            </p:cNvPr>
            <p:cNvPicPr/>
            <p:nvPr/>
          </p:nvPicPr>
          <p:blipFill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493" y="1445563"/>
              <a:ext cx="4071747" cy="293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E2A0BE-7477-DF45-B37B-7F697C017DC5}"/>
                </a:ext>
              </a:extLst>
            </p:cNvPr>
            <p:cNvSpPr txBox="1"/>
            <p:nvPr/>
          </p:nvSpPr>
          <p:spPr>
            <a:xfrm>
              <a:off x="6676493" y="4006124"/>
              <a:ext cx="3023634" cy="3746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solidFill>
                    <a:schemeClr val="accent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Ballantyne et al. (</a:t>
              </a:r>
              <a:r>
                <a:rPr lang="en-GB" sz="1100" b="1" i="1" dirty="0">
                  <a:solidFill>
                    <a:schemeClr val="accent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forthcoming</a:t>
              </a:r>
              <a:r>
                <a:rPr lang="en-GB" sz="1100" b="1" dirty="0">
                  <a:solidFill>
                    <a:schemeClr val="accent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737342" y="2864493"/>
            <a:ext cx="4737455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Understanding the </a:t>
            </a:r>
            <a:br>
              <a:rPr lang="en-GB" sz="3600" dirty="0"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36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WHERE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and</a:t>
            </a:r>
            <a:r>
              <a:rPr lang="en-GB" sz="3600" dirty="0"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3740817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2037</Words>
  <Application>Microsoft Macintosh PowerPoint</Application>
  <PresentationFormat>Widescreen</PresentationFormat>
  <Paragraphs>259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Big Caslon Medium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Liverpool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Ballantyne, Patrick</dc:creator>
  <cp:lastModifiedBy>patrick ballantyne</cp:lastModifiedBy>
  <cp:revision>57</cp:revision>
  <dcterms:created xsi:type="dcterms:W3CDTF">2021-04-12T07:47:12Z</dcterms:created>
  <dcterms:modified xsi:type="dcterms:W3CDTF">2021-04-13T12:26:07Z</dcterms:modified>
</cp:coreProperties>
</file>